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8" r:id="rId3"/>
    <p:sldId id="279" r:id="rId4"/>
    <p:sldId id="264" r:id="rId5"/>
    <p:sldId id="257" r:id="rId6"/>
    <p:sldId id="265" r:id="rId7"/>
    <p:sldId id="266" r:id="rId8"/>
    <p:sldId id="258" r:id="rId9"/>
    <p:sldId id="267" r:id="rId10"/>
    <p:sldId id="269" r:id="rId11"/>
    <p:sldId id="259" r:id="rId12"/>
    <p:sldId id="270" r:id="rId13"/>
    <p:sldId id="271" r:id="rId14"/>
    <p:sldId id="260" r:id="rId15"/>
    <p:sldId id="272" r:id="rId16"/>
    <p:sldId id="273" r:id="rId17"/>
    <p:sldId id="261" r:id="rId18"/>
    <p:sldId id="262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4371"/>
    <a:srgbClr val="1634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6" d="100"/>
          <a:sy n="66" d="100"/>
        </p:scale>
        <p:origin x="-1176" y="-7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EB2EC-A3AD-4447-B6FE-F45E9BE6F2C5}" type="datetimeFigureOut">
              <a:rPr lang="fr-FR" smtClean="0"/>
              <a:t>14/10/2015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2FE4B-727B-AB44-B3B4-C31144F73C4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9020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2FE4B-727B-AB44-B3B4-C31144F73C4C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2642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2_Vierge">
    <p:bg>
      <p:bgPr>
        <a:gradFill flip="none" rotWithShape="1">
          <a:gsLst>
            <a:gs pos="0">
              <a:srgbClr val="191416"/>
            </a:gs>
            <a:gs pos="100000">
              <a:srgbClr val="FADD2E"/>
            </a:gs>
            <a:gs pos="33000">
              <a:srgbClr val="57230C"/>
            </a:gs>
            <a:gs pos="67000">
              <a:srgbClr val="CE841B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183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19428720">
            <a:off x="-641856" y="395199"/>
            <a:ext cx="3236857" cy="705555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Adventuring"/>
                <a:cs typeface="Adventuring"/>
              </a:rPr>
              <a:t>PROJETS SOLEIL</a:t>
            </a:r>
            <a:endParaRPr lang="fr-FR" dirty="0">
              <a:latin typeface="Adventuring"/>
              <a:cs typeface="Adventuring"/>
            </a:endParaRPr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19428720">
            <a:off x="-641856" y="395199"/>
            <a:ext cx="3236857" cy="705555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Adventuring"/>
                <a:cs typeface="Adventuring"/>
              </a:rPr>
              <a:t>PROJETS SOLEIL</a:t>
            </a:r>
            <a:endParaRPr lang="fr-FR" dirty="0">
              <a:latin typeface="Adventuring"/>
              <a:cs typeface="Adventuring"/>
            </a:endParaRP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0"/>
          </p:nvPr>
        </p:nvSpPr>
        <p:spPr>
          <a:xfrm>
            <a:off x="2921000" y="787400"/>
            <a:ext cx="6045200" cy="5207000"/>
          </a:xfrm>
        </p:spPr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152400" y="3886200"/>
            <a:ext cx="2590800" cy="2108200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fr-FR" dirty="0" smtClean="0"/>
              <a:t>Cliquez pour modifier les </a:t>
            </a:r>
            <a:r>
              <a:rPr lang="fr-FR" dirty="0" err="1" smtClean="0"/>
              <a:t>styl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149987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rot="19428720">
            <a:off x="-641856" y="395199"/>
            <a:ext cx="3236857" cy="705555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Adventuring"/>
                <a:cs typeface="Adventuring"/>
              </a:rPr>
              <a:t>PROJETS SOLEIL</a:t>
            </a:r>
            <a:endParaRPr lang="fr-FR" dirty="0">
              <a:latin typeface="Adventuring"/>
              <a:cs typeface="Adventuring"/>
            </a:endParaRPr>
          </a:p>
        </p:txBody>
      </p:sp>
    </p:spTree>
    <p:extLst>
      <p:ext uri="{BB962C8B-B14F-4D97-AF65-F5344CB8AC3E}">
        <p14:creationId xmlns:p14="http://schemas.microsoft.com/office/powerpoint/2010/main" val="27459641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8" r:id="rId1"/>
    <p:sldLayoutId id="2147483655" r:id="rId2"/>
    <p:sldLayoutId id="2147483657" r:id="rId3"/>
    <p:sldLayoutId id="2147483656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otolia_698819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2803" y="52945"/>
            <a:ext cx="6858396" cy="680505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 2"/>
          <p:cNvSpPr/>
          <p:nvPr/>
        </p:nvSpPr>
        <p:spPr>
          <a:xfrm>
            <a:off x="2125435" y="2799093"/>
            <a:ext cx="4900613" cy="17543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5400" b="1" dirty="0">
                <a:ln w="28575" cmpd="sng">
                  <a:solidFill>
                    <a:srgbClr val="FF66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Six </a:t>
            </a:r>
            <a:r>
              <a:rPr lang="fr-FR" sz="5400" b="1" dirty="0" smtClean="0">
                <a:ln w="28575" cmpd="sng">
                  <a:solidFill>
                    <a:srgbClr val="FF66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Projets Soleil</a:t>
            </a:r>
          </a:p>
          <a:p>
            <a:pPr algn="ctr"/>
            <a:r>
              <a:rPr lang="fr-FR" sz="5400" b="1" dirty="0" smtClean="0">
                <a:ln w="28575" cmpd="sng">
                  <a:solidFill>
                    <a:srgbClr val="FF66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2015 - 2016 </a:t>
            </a:r>
            <a:endParaRPr lang="fr-FR" dirty="0">
              <a:ln w="28575" cmpd="sng">
                <a:solidFill>
                  <a:srgbClr val="FF6600"/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92481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152400" y="3886200"/>
            <a:ext cx="2590800" cy="2108200"/>
          </a:xfrm>
        </p:spPr>
        <p:txBody>
          <a:bodyPr>
            <a:normAutofit fontScale="62500" lnSpcReduction="20000"/>
          </a:bodyPr>
          <a:lstStyle/>
          <a:p>
            <a:pPr lvl="0" algn="r">
              <a:lnSpc>
                <a:spcPct val="120000"/>
              </a:lnSpc>
            </a:pPr>
            <a:r>
              <a:rPr lang="fr-FR" dirty="0">
                <a:latin typeface="Adventuring"/>
                <a:cs typeface="Adventuring"/>
              </a:rPr>
              <a:t>La scolarisation d’enfants migrants pauvres qui ne peuvent aller à l’école</a:t>
            </a:r>
          </a:p>
        </p:txBody>
      </p:sp>
      <p:pic>
        <p:nvPicPr>
          <p:cNvPr id="4" name="Espace réservé pour une image  3" descr="OPM, - Vietnam1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041" b="-8041"/>
          <a:stretch>
            <a:fillRect/>
          </a:stretch>
        </p:blipFill>
        <p:spPr>
          <a:xfrm>
            <a:off x="2921000" y="1079500"/>
            <a:ext cx="6045200" cy="5207000"/>
          </a:xfrm>
        </p:spPr>
      </p:pic>
    </p:spTree>
    <p:extLst>
      <p:ext uri="{BB962C8B-B14F-4D97-AF65-F5344CB8AC3E}">
        <p14:creationId xmlns:p14="http://schemas.microsoft.com/office/powerpoint/2010/main" val="376011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812" y="-1"/>
            <a:ext cx="8612188" cy="6858001"/>
          </a:xfrm>
          <a:prstGeom prst="rect">
            <a:avLst/>
          </a:prstGeom>
        </p:spPr>
      </p:pic>
      <p:pic>
        <p:nvPicPr>
          <p:cNvPr id="4" name="Image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899347" y="5233936"/>
            <a:ext cx="1800053" cy="11880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21323" y="3410059"/>
            <a:ext cx="267642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200" dirty="0" smtClean="0">
                <a:solidFill>
                  <a:srgbClr val="1C4371"/>
                </a:solidFill>
                <a:latin typeface="Adventuring"/>
                <a:cs typeface="Adventuring"/>
              </a:rPr>
              <a:t>Macédoine</a:t>
            </a:r>
            <a:endParaRPr lang="fr-FR" sz="3200" dirty="0">
              <a:solidFill>
                <a:srgbClr val="1C4371"/>
              </a:solidFill>
              <a:latin typeface="Adventuring"/>
              <a:cs typeface="Adventuring"/>
            </a:endParaRPr>
          </a:p>
        </p:txBody>
      </p:sp>
      <p:sp>
        <p:nvSpPr>
          <p:cNvPr id="8" name="Rectangle 7"/>
          <p:cNvSpPr/>
          <p:nvPr/>
        </p:nvSpPr>
        <p:spPr>
          <a:xfrm rot="19428720">
            <a:off x="-641856" y="395199"/>
            <a:ext cx="3236857" cy="705555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Adventuring"/>
                <a:cs typeface="Adventuring"/>
              </a:rPr>
              <a:t>PROJETS SOLEIL</a:t>
            </a:r>
            <a:endParaRPr lang="fr-FR" dirty="0">
              <a:latin typeface="Adventuring"/>
              <a:cs typeface="Adventuring"/>
            </a:endParaRPr>
          </a:p>
        </p:txBody>
      </p:sp>
      <p:sp>
        <p:nvSpPr>
          <p:cNvPr id="10" name="Parchemin horizontal 9"/>
          <p:cNvSpPr/>
          <p:nvPr/>
        </p:nvSpPr>
        <p:spPr>
          <a:xfrm>
            <a:off x="165100" y="5304364"/>
            <a:ext cx="2703694" cy="1185333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dirty="0">
                <a:solidFill>
                  <a:srgbClr val="163457"/>
                </a:solidFill>
              </a:rPr>
              <a:t>Habitants </a:t>
            </a:r>
            <a:r>
              <a:rPr lang="fr-FR" dirty="0" smtClean="0">
                <a:solidFill>
                  <a:srgbClr val="163457"/>
                </a:solidFill>
              </a:rPr>
              <a:t>: 2,08 M </a:t>
            </a:r>
          </a:p>
          <a:p>
            <a:r>
              <a:rPr lang="fr-FR" dirty="0" smtClean="0">
                <a:solidFill>
                  <a:srgbClr val="163457"/>
                </a:solidFill>
              </a:rPr>
              <a:t>Superficie : 25 700 km</a:t>
            </a:r>
            <a:r>
              <a:rPr lang="fr-FR" baseline="30000" dirty="0" smtClean="0">
                <a:solidFill>
                  <a:srgbClr val="163457"/>
                </a:solidFill>
              </a:rPr>
              <a:t>2</a:t>
            </a:r>
          </a:p>
          <a:p>
            <a:r>
              <a:rPr lang="fr-FR" dirty="0" smtClean="0">
                <a:solidFill>
                  <a:srgbClr val="163457"/>
                </a:solidFill>
              </a:rPr>
              <a:t>IDN : 0,740  </a:t>
            </a:r>
            <a:r>
              <a:rPr lang="fr-FR" sz="1400" dirty="0" smtClean="0">
                <a:solidFill>
                  <a:srgbClr val="163457"/>
                </a:solidFill>
              </a:rPr>
              <a:t>(France : 0,884)</a:t>
            </a:r>
            <a:endParaRPr lang="fr-FR" dirty="0" smtClean="0">
              <a:solidFill>
                <a:srgbClr val="163457"/>
              </a:solidFill>
            </a:endParaRPr>
          </a:p>
          <a:p>
            <a:pPr algn="ctr"/>
            <a:endParaRPr lang="fr-FR" dirty="0">
              <a:solidFill>
                <a:srgbClr val="1634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12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  3" descr="SGDF - cubs 6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0" y="3886200"/>
            <a:ext cx="2743200" cy="2108200"/>
          </a:xfrm>
        </p:spPr>
        <p:txBody>
          <a:bodyPr wrap="square">
            <a:normAutofit/>
          </a:bodyPr>
          <a:lstStyle/>
          <a:p>
            <a:pPr lvl="0" algn="r"/>
            <a:r>
              <a:rPr lang="fr-FR" sz="2200" dirty="0">
                <a:latin typeface="Adventuring"/>
                <a:cs typeface="Adventuring"/>
              </a:rPr>
              <a:t>L’éducation à </a:t>
            </a:r>
            <a:r>
              <a:rPr lang="fr-FR" sz="2200" spc="-40" dirty="0">
                <a:latin typeface="Adventuring"/>
                <a:cs typeface="Adventuring"/>
              </a:rPr>
              <a:t>l’environnement</a:t>
            </a:r>
            <a:r>
              <a:rPr lang="fr-FR" sz="2200" dirty="0">
                <a:latin typeface="Adventuring"/>
                <a:cs typeface="Adventuring"/>
              </a:rPr>
              <a:t> en </a:t>
            </a:r>
            <a:r>
              <a:rPr lang="fr-FR" sz="2200" dirty="0" smtClean="0">
                <a:latin typeface="Adventuring"/>
                <a:cs typeface="Adventuring"/>
              </a:rPr>
              <a:t>Macédoine</a:t>
            </a:r>
            <a:endParaRPr lang="fr-FR" sz="2200" dirty="0">
              <a:latin typeface="Adventuring"/>
              <a:cs typeface="Adventuring"/>
            </a:endParaRPr>
          </a:p>
        </p:txBody>
      </p:sp>
    </p:spTree>
    <p:extLst>
      <p:ext uri="{BB962C8B-B14F-4D97-AF65-F5344CB8AC3E}">
        <p14:creationId xmlns:p14="http://schemas.microsoft.com/office/powerpoint/2010/main" val="204737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0" y="3886200"/>
            <a:ext cx="2743200" cy="2108200"/>
          </a:xfrm>
        </p:spPr>
        <p:txBody>
          <a:bodyPr>
            <a:normAutofit/>
          </a:bodyPr>
          <a:lstStyle/>
          <a:p>
            <a:pPr lvl="0" algn="r"/>
            <a:r>
              <a:rPr lang="fr-FR" sz="2200" dirty="0">
                <a:solidFill>
                  <a:prstClr val="white"/>
                </a:solidFill>
                <a:latin typeface="Adventuring"/>
                <a:cs typeface="Adventuring"/>
              </a:rPr>
              <a:t>L’éducation à </a:t>
            </a:r>
            <a:r>
              <a:rPr lang="fr-FR" sz="2200" spc="-40" dirty="0">
                <a:solidFill>
                  <a:prstClr val="white"/>
                </a:solidFill>
                <a:latin typeface="Adventuring"/>
                <a:cs typeface="Adventuring"/>
              </a:rPr>
              <a:t>l’environnement</a:t>
            </a:r>
            <a:r>
              <a:rPr lang="fr-FR" sz="2200" dirty="0">
                <a:solidFill>
                  <a:prstClr val="white"/>
                </a:solidFill>
                <a:latin typeface="Adventuring"/>
                <a:cs typeface="Adventuring"/>
              </a:rPr>
              <a:t> en Macédoine</a:t>
            </a:r>
          </a:p>
        </p:txBody>
      </p:sp>
      <p:pic>
        <p:nvPicPr>
          <p:cNvPr id="5" name="Espace réservé pour une image  4" descr="SGDF - cubs 3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1712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800" y="0"/>
            <a:ext cx="6858000" cy="6858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9600" y="5233936"/>
            <a:ext cx="1778000" cy="11880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31499" y="2459504"/>
            <a:ext cx="238260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200" dirty="0" smtClean="0">
                <a:solidFill>
                  <a:srgbClr val="1C4371"/>
                </a:solidFill>
                <a:latin typeface="Adventuring"/>
                <a:cs typeface="Adventuring"/>
              </a:rPr>
              <a:t>Colombie</a:t>
            </a:r>
            <a:endParaRPr lang="fr-FR" sz="3200" dirty="0">
              <a:solidFill>
                <a:srgbClr val="1C4371"/>
              </a:solidFill>
              <a:latin typeface="Adventuring"/>
              <a:cs typeface="Adventuring"/>
            </a:endParaRPr>
          </a:p>
        </p:txBody>
      </p:sp>
      <p:sp>
        <p:nvSpPr>
          <p:cNvPr id="8" name="Parchemin horizontal 7"/>
          <p:cNvSpPr/>
          <p:nvPr/>
        </p:nvSpPr>
        <p:spPr>
          <a:xfrm>
            <a:off x="165100" y="5304364"/>
            <a:ext cx="2832100" cy="1185333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dirty="0">
                <a:solidFill>
                  <a:srgbClr val="163457"/>
                </a:solidFill>
              </a:rPr>
              <a:t>Habitants </a:t>
            </a:r>
            <a:r>
              <a:rPr lang="fr-FR" dirty="0" smtClean="0">
                <a:solidFill>
                  <a:srgbClr val="163457"/>
                </a:solidFill>
              </a:rPr>
              <a:t>: 47,85 M </a:t>
            </a:r>
          </a:p>
          <a:p>
            <a:r>
              <a:rPr lang="fr-FR" dirty="0" smtClean="0">
                <a:solidFill>
                  <a:srgbClr val="163457"/>
                </a:solidFill>
              </a:rPr>
              <a:t>Superficie : 1 141 700 km</a:t>
            </a:r>
            <a:r>
              <a:rPr lang="fr-FR" baseline="30000" dirty="0" smtClean="0">
                <a:solidFill>
                  <a:srgbClr val="163457"/>
                </a:solidFill>
              </a:rPr>
              <a:t>2</a:t>
            </a:r>
          </a:p>
          <a:p>
            <a:r>
              <a:rPr lang="fr-FR" dirty="0" smtClean="0">
                <a:solidFill>
                  <a:srgbClr val="163457"/>
                </a:solidFill>
              </a:rPr>
              <a:t>IDN : 0,711  </a:t>
            </a:r>
            <a:r>
              <a:rPr lang="fr-FR" sz="1400" dirty="0" smtClean="0">
                <a:solidFill>
                  <a:srgbClr val="163457"/>
                </a:solidFill>
              </a:rPr>
              <a:t>(France : 0,884)</a:t>
            </a:r>
            <a:endParaRPr lang="fr-FR" dirty="0" smtClean="0">
              <a:solidFill>
                <a:srgbClr val="163457"/>
              </a:solidFill>
            </a:endParaRPr>
          </a:p>
          <a:p>
            <a:pPr algn="ctr"/>
            <a:endParaRPr lang="fr-FR" dirty="0">
              <a:solidFill>
                <a:srgbClr val="1634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92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  3" descr="CCFD - Pereira 231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lvl="0" algn="r">
              <a:lnSpc>
                <a:spcPct val="110000"/>
              </a:lnSpc>
            </a:pPr>
            <a:r>
              <a:rPr lang="fr-FR" sz="2200" dirty="0">
                <a:latin typeface="Adventuring"/>
                <a:cs typeface="Adventuring"/>
              </a:rPr>
              <a:t>L’éducation non-formelle </a:t>
            </a:r>
            <a:endParaRPr lang="fr-FR" sz="2200" dirty="0" smtClean="0">
              <a:latin typeface="Adventuring"/>
              <a:cs typeface="Adventuring"/>
            </a:endParaRPr>
          </a:p>
          <a:p>
            <a:pPr lvl="0" algn="r">
              <a:lnSpc>
                <a:spcPct val="110000"/>
              </a:lnSpc>
              <a:spcBef>
                <a:spcPts val="0"/>
              </a:spcBef>
            </a:pPr>
            <a:r>
              <a:rPr lang="fr-FR" sz="2200" dirty="0" smtClean="0">
                <a:latin typeface="Adventuring"/>
                <a:cs typeface="Adventuring"/>
              </a:rPr>
              <a:t>en Colombie</a:t>
            </a:r>
            <a:endParaRPr lang="fr-FR" sz="2200" dirty="0">
              <a:latin typeface="Adventuring"/>
              <a:cs typeface="Adventuring"/>
            </a:endParaRPr>
          </a:p>
        </p:txBody>
      </p:sp>
    </p:spTree>
    <p:extLst>
      <p:ext uri="{BB962C8B-B14F-4D97-AF65-F5344CB8AC3E}">
        <p14:creationId xmlns:p14="http://schemas.microsoft.com/office/powerpoint/2010/main" val="91011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lvl="0" algn="r">
              <a:lnSpc>
                <a:spcPct val="110000"/>
              </a:lnSpc>
            </a:pPr>
            <a:r>
              <a:rPr lang="fr-FR" sz="2200" dirty="0">
                <a:solidFill>
                  <a:prstClr val="white"/>
                </a:solidFill>
                <a:latin typeface="Adventuring"/>
                <a:cs typeface="Adventuring"/>
              </a:rPr>
              <a:t>L’éducation non-formelle </a:t>
            </a:r>
          </a:p>
          <a:p>
            <a:pPr lvl="0" algn="r">
              <a:lnSpc>
                <a:spcPct val="110000"/>
              </a:lnSpc>
              <a:spcBef>
                <a:spcPts val="0"/>
              </a:spcBef>
            </a:pPr>
            <a:r>
              <a:rPr lang="fr-FR" sz="2200" dirty="0">
                <a:solidFill>
                  <a:prstClr val="white"/>
                </a:solidFill>
                <a:latin typeface="Adventuring"/>
                <a:cs typeface="Adventuring"/>
              </a:rPr>
              <a:t>en Colombie</a:t>
            </a:r>
          </a:p>
        </p:txBody>
      </p:sp>
      <p:pic>
        <p:nvPicPr>
          <p:cNvPr id="5" name="Espace réservé pour une image  4" descr="CCFD - Pereira 380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0823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400" y="0"/>
            <a:ext cx="6832600" cy="6832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771078" y="3752166"/>
            <a:ext cx="1703440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200" dirty="0" smtClean="0">
                <a:solidFill>
                  <a:srgbClr val="1C4371"/>
                </a:solidFill>
                <a:latin typeface="Adventuring"/>
                <a:cs typeface="Adventuring"/>
              </a:rPr>
              <a:t>Gabon</a:t>
            </a:r>
            <a:endParaRPr lang="fr-FR" sz="3200" dirty="0">
              <a:solidFill>
                <a:srgbClr val="1C4371"/>
              </a:solidFill>
              <a:latin typeface="Adventuring"/>
              <a:cs typeface="Adventuring"/>
            </a:endParaRPr>
          </a:p>
        </p:txBody>
      </p:sp>
      <p:pic>
        <p:nvPicPr>
          <p:cNvPr id="4" name="Image 3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959600" y="5266264"/>
            <a:ext cx="1778000" cy="1189500"/>
          </a:xfrm>
          <a:prstGeom prst="rect">
            <a:avLst/>
          </a:prstGeom>
        </p:spPr>
      </p:pic>
      <p:sp>
        <p:nvSpPr>
          <p:cNvPr id="9" name="Parchemin horizontal 8"/>
          <p:cNvSpPr/>
          <p:nvPr/>
        </p:nvSpPr>
        <p:spPr>
          <a:xfrm>
            <a:off x="165100" y="5304364"/>
            <a:ext cx="2703694" cy="1185333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dirty="0">
                <a:solidFill>
                  <a:srgbClr val="163457"/>
                </a:solidFill>
              </a:rPr>
              <a:t>Habitants </a:t>
            </a:r>
            <a:r>
              <a:rPr lang="fr-FR" dirty="0" smtClean="0">
                <a:solidFill>
                  <a:srgbClr val="163457"/>
                </a:solidFill>
              </a:rPr>
              <a:t>: 1,53 M </a:t>
            </a:r>
          </a:p>
          <a:p>
            <a:r>
              <a:rPr lang="fr-FR" dirty="0" smtClean="0">
                <a:solidFill>
                  <a:srgbClr val="163457"/>
                </a:solidFill>
              </a:rPr>
              <a:t>Superficie : 267 700 km</a:t>
            </a:r>
            <a:r>
              <a:rPr lang="fr-FR" baseline="30000" dirty="0" smtClean="0">
                <a:solidFill>
                  <a:srgbClr val="163457"/>
                </a:solidFill>
              </a:rPr>
              <a:t>2</a:t>
            </a:r>
          </a:p>
          <a:p>
            <a:r>
              <a:rPr lang="fr-FR" dirty="0" smtClean="0">
                <a:solidFill>
                  <a:srgbClr val="163457"/>
                </a:solidFill>
              </a:rPr>
              <a:t>IDN : 0,683  </a:t>
            </a:r>
            <a:r>
              <a:rPr lang="fr-FR" sz="1400" dirty="0" smtClean="0">
                <a:solidFill>
                  <a:srgbClr val="163457"/>
                </a:solidFill>
              </a:rPr>
              <a:t>(France : 0,884)</a:t>
            </a:r>
            <a:endParaRPr lang="fr-FR" dirty="0" smtClean="0">
              <a:solidFill>
                <a:srgbClr val="163457"/>
              </a:solidFill>
            </a:endParaRPr>
          </a:p>
          <a:p>
            <a:pPr algn="ctr"/>
            <a:endParaRPr lang="fr-FR" dirty="0">
              <a:solidFill>
                <a:srgbClr val="1634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8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  3" descr="Atelier cuisine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6587" b="-26587"/>
          <a:stretch>
            <a:fillRect/>
          </a:stretch>
        </p:blipFill>
        <p:spPr>
          <a:xfrm>
            <a:off x="2921000" y="1651000"/>
            <a:ext cx="6045200" cy="5207000"/>
          </a:xfrm>
        </p:spPr>
      </p:pic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lvl="0" algn="r"/>
            <a:r>
              <a:rPr lang="fr-FR" sz="2200" dirty="0">
                <a:solidFill>
                  <a:prstClr val="white"/>
                </a:solidFill>
                <a:latin typeface="Adventuring"/>
                <a:cs typeface="Adventuring"/>
              </a:rPr>
              <a:t>L’éducation humaine et spirituelle</a:t>
            </a:r>
          </a:p>
          <a:p>
            <a:pPr lvl="0" algn="r">
              <a:spcBef>
                <a:spcPts val="0"/>
              </a:spcBef>
            </a:pPr>
            <a:r>
              <a:rPr lang="fr-FR" sz="2200" dirty="0">
                <a:solidFill>
                  <a:prstClr val="white"/>
                </a:solidFill>
                <a:latin typeface="Adventuring"/>
                <a:cs typeface="Adventuring"/>
              </a:rPr>
              <a:t>des enfants</a:t>
            </a:r>
          </a:p>
        </p:txBody>
      </p:sp>
    </p:spTree>
    <p:extLst>
      <p:ext uri="{BB962C8B-B14F-4D97-AF65-F5344CB8AC3E}">
        <p14:creationId xmlns:p14="http://schemas.microsoft.com/office/powerpoint/2010/main" val="396801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lvl="0" algn="r"/>
            <a:r>
              <a:rPr lang="fr-FR" sz="2200" dirty="0">
                <a:solidFill>
                  <a:prstClr val="white"/>
                </a:solidFill>
                <a:latin typeface="Adventuring"/>
                <a:cs typeface="Adventuring"/>
              </a:rPr>
              <a:t>L’éducation humaine et spirituelle</a:t>
            </a:r>
          </a:p>
          <a:p>
            <a:pPr lvl="0" algn="r">
              <a:spcBef>
                <a:spcPts val="0"/>
              </a:spcBef>
            </a:pPr>
            <a:r>
              <a:rPr lang="fr-FR" sz="2200" dirty="0">
                <a:solidFill>
                  <a:prstClr val="white"/>
                </a:solidFill>
                <a:latin typeface="Adventuring"/>
                <a:cs typeface="Adventuring"/>
              </a:rPr>
              <a:t>des enfants</a:t>
            </a:r>
          </a:p>
        </p:txBody>
      </p:sp>
      <p:pic>
        <p:nvPicPr>
          <p:cNvPr id="6" name="Espace réservé pour une image  5" descr="Equipe Anims.jpg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1800" y="787400"/>
            <a:ext cx="5842000" cy="5207000"/>
          </a:xfrm>
        </p:spPr>
      </p:pic>
    </p:spTree>
    <p:extLst>
      <p:ext uri="{BB962C8B-B14F-4D97-AF65-F5344CB8AC3E}">
        <p14:creationId xmlns:p14="http://schemas.microsoft.com/office/powerpoint/2010/main" val="423034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apture d’écran 2015-09-17 à 20.28.46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0607" y="0"/>
            <a:ext cx="6218445" cy="6858000"/>
          </a:xfrm>
          <a:prstGeom prst="rect">
            <a:avLst/>
          </a:prstGeom>
        </p:spPr>
      </p:pic>
      <p:pic>
        <p:nvPicPr>
          <p:cNvPr id="5" name="Image 4" descr="Capture d’écran 2015-09-17 à 20.31.25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9938" y="5236632"/>
            <a:ext cx="1787661" cy="1185332"/>
          </a:xfrm>
          <a:prstGeom prst="rect">
            <a:avLst/>
          </a:prstGeom>
        </p:spPr>
      </p:pic>
      <p:sp>
        <p:nvSpPr>
          <p:cNvPr id="6" name="Parchemin horizontal 5"/>
          <p:cNvSpPr/>
          <p:nvPr/>
        </p:nvSpPr>
        <p:spPr>
          <a:xfrm>
            <a:off x="165100" y="5304364"/>
            <a:ext cx="2703694" cy="1185333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dirty="0">
                <a:solidFill>
                  <a:srgbClr val="163457"/>
                </a:solidFill>
              </a:rPr>
              <a:t>Habitants </a:t>
            </a:r>
            <a:r>
              <a:rPr lang="fr-FR" dirty="0" smtClean="0">
                <a:solidFill>
                  <a:srgbClr val="163457"/>
                </a:solidFill>
              </a:rPr>
              <a:t>: 4,42 M </a:t>
            </a:r>
          </a:p>
          <a:p>
            <a:r>
              <a:rPr lang="fr-FR" dirty="0" smtClean="0">
                <a:solidFill>
                  <a:srgbClr val="163457"/>
                </a:solidFill>
              </a:rPr>
              <a:t>Superficie : </a:t>
            </a:r>
            <a:r>
              <a:rPr lang="fr-FR" dirty="0">
                <a:solidFill>
                  <a:srgbClr val="163457"/>
                </a:solidFill>
              </a:rPr>
              <a:t>6</a:t>
            </a:r>
            <a:r>
              <a:rPr lang="fr-FR" dirty="0" smtClean="0">
                <a:solidFill>
                  <a:srgbClr val="163457"/>
                </a:solidFill>
              </a:rPr>
              <a:t> 500 km</a:t>
            </a:r>
            <a:r>
              <a:rPr lang="fr-FR" baseline="30000" dirty="0" smtClean="0">
                <a:solidFill>
                  <a:srgbClr val="163457"/>
                </a:solidFill>
              </a:rPr>
              <a:t>2</a:t>
            </a:r>
          </a:p>
          <a:p>
            <a:r>
              <a:rPr lang="fr-FR" dirty="0" smtClean="0">
                <a:solidFill>
                  <a:srgbClr val="163457"/>
                </a:solidFill>
              </a:rPr>
              <a:t>IDN : 0,670  </a:t>
            </a:r>
            <a:r>
              <a:rPr lang="fr-FR" sz="1400" dirty="0" smtClean="0">
                <a:solidFill>
                  <a:srgbClr val="163457"/>
                </a:solidFill>
              </a:rPr>
              <a:t>(France : 0,884)</a:t>
            </a:r>
            <a:endParaRPr lang="fr-FR" dirty="0" smtClean="0">
              <a:solidFill>
                <a:srgbClr val="163457"/>
              </a:solidFill>
            </a:endParaRPr>
          </a:p>
          <a:p>
            <a:pPr algn="ctr"/>
            <a:endParaRPr lang="fr-FR" dirty="0">
              <a:solidFill>
                <a:srgbClr val="1634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72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1700" y="5545435"/>
            <a:ext cx="6622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Six projets à soutenir !</a:t>
            </a:r>
            <a:endParaRPr lang="fr-F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01700" y="1479034"/>
            <a:ext cx="490061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5400" b="1" dirty="0">
                <a:ln w="12700">
                  <a:solidFill>
                    <a:srgbClr val="EEECE1">
                      <a:satMod val="155000"/>
                    </a:srgb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Six </a:t>
            </a:r>
            <a:r>
              <a:rPr lang="fr-FR" sz="5400" b="1" dirty="0" smtClean="0">
                <a:ln w="12700">
                  <a:solidFill>
                    <a:srgbClr val="EEECE1">
                      <a:satMod val="155000"/>
                    </a:srgb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Projets Soleil </a:t>
            </a:r>
            <a:endParaRPr lang="fr-FR" dirty="0">
              <a:solidFill>
                <a:srgbClr val="FF66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11200" y="2746612"/>
            <a:ext cx="7874000" cy="2667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20000"/>
              </a:lnSpc>
              <a:buFont typeface="Wingdings" charset="2"/>
              <a:buChar char="v"/>
            </a:pPr>
            <a:r>
              <a:rPr lang="fr-FR" dirty="0" smtClean="0">
                <a:latin typeface="Avenir Heavy"/>
                <a:cs typeface="Avenir Heavy"/>
              </a:rPr>
              <a:t>Le </a:t>
            </a:r>
            <a:r>
              <a:rPr lang="fr-FR" sz="2000" dirty="0">
                <a:latin typeface="Avenir Heavy"/>
                <a:cs typeface="Avenir Heavy"/>
              </a:rPr>
              <a:t>Cirque comme outil de changement social </a:t>
            </a:r>
            <a:r>
              <a:rPr lang="fr-FR" sz="2000" dirty="0" smtClean="0">
                <a:solidFill>
                  <a:srgbClr val="FF6600"/>
                </a:solidFill>
                <a:latin typeface="Avenir Heavy"/>
                <a:cs typeface="Avenir Heavy"/>
              </a:rPr>
              <a:t>en Palestine</a:t>
            </a:r>
            <a:endParaRPr lang="fr-FR" sz="2000" dirty="0">
              <a:solidFill>
                <a:srgbClr val="FF6600"/>
              </a:solidFill>
              <a:latin typeface="Avenir Heavy"/>
              <a:cs typeface="Avenir Heavy"/>
            </a:endParaRPr>
          </a:p>
          <a:p>
            <a:pPr marL="285750" lvl="0" indent="-285750">
              <a:lnSpc>
                <a:spcPct val="120000"/>
              </a:lnSpc>
              <a:buFont typeface="Wingdings" charset="2"/>
              <a:buChar char="v"/>
            </a:pPr>
            <a:r>
              <a:rPr lang="fr-FR" sz="2000" dirty="0" smtClean="0">
                <a:latin typeface="Avenir Heavy"/>
                <a:cs typeface="Avenir Heavy"/>
              </a:rPr>
              <a:t>L’aide </a:t>
            </a:r>
            <a:r>
              <a:rPr lang="fr-FR" sz="2000" dirty="0">
                <a:latin typeface="Avenir Heavy"/>
                <a:cs typeface="Avenir Heavy"/>
              </a:rPr>
              <a:t>psychosociale aux enfants vulnérables </a:t>
            </a:r>
            <a:r>
              <a:rPr lang="fr-FR" sz="2000" dirty="0">
                <a:solidFill>
                  <a:srgbClr val="FF6600"/>
                </a:solidFill>
                <a:latin typeface="Avenir Heavy"/>
                <a:cs typeface="Avenir Heavy"/>
              </a:rPr>
              <a:t>en Côte </a:t>
            </a:r>
            <a:r>
              <a:rPr lang="fr-FR" sz="2000" dirty="0" smtClean="0">
                <a:solidFill>
                  <a:srgbClr val="FF6600"/>
                </a:solidFill>
                <a:latin typeface="Avenir Heavy"/>
                <a:cs typeface="Avenir Heavy"/>
              </a:rPr>
              <a:t>d’Ivoire</a:t>
            </a:r>
          </a:p>
          <a:p>
            <a:pPr marL="285750" lvl="0" indent="-285750">
              <a:lnSpc>
                <a:spcPct val="120000"/>
              </a:lnSpc>
              <a:buFont typeface="Wingdings" charset="2"/>
              <a:buChar char="v"/>
            </a:pPr>
            <a:r>
              <a:rPr lang="fr-FR" sz="2000" dirty="0" smtClean="0">
                <a:latin typeface="Avenir Heavy"/>
                <a:cs typeface="Avenir Heavy"/>
              </a:rPr>
              <a:t>L’éducation </a:t>
            </a:r>
            <a:r>
              <a:rPr lang="fr-FR" sz="2000" dirty="0">
                <a:latin typeface="Avenir Heavy"/>
                <a:cs typeface="Avenir Heavy"/>
              </a:rPr>
              <a:t>à l’environnement </a:t>
            </a:r>
            <a:r>
              <a:rPr lang="fr-FR" sz="2000" dirty="0">
                <a:solidFill>
                  <a:srgbClr val="FF6600"/>
                </a:solidFill>
                <a:latin typeface="Avenir Heavy"/>
                <a:cs typeface="Avenir Heavy"/>
              </a:rPr>
              <a:t>en </a:t>
            </a:r>
            <a:r>
              <a:rPr lang="fr-FR" sz="2000" dirty="0" smtClean="0">
                <a:solidFill>
                  <a:srgbClr val="FF6600"/>
                </a:solidFill>
                <a:latin typeface="Avenir Heavy"/>
                <a:cs typeface="Avenir Heavy"/>
              </a:rPr>
              <a:t>Macédoine</a:t>
            </a:r>
          </a:p>
          <a:p>
            <a:pPr marL="285750" lvl="0" indent="-285750">
              <a:lnSpc>
                <a:spcPct val="120000"/>
              </a:lnSpc>
              <a:buFont typeface="Wingdings" charset="2"/>
              <a:buChar char="v"/>
            </a:pPr>
            <a:r>
              <a:rPr lang="fr-FR" sz="2000" dirty="0" smtClean="0">
                <a:latin typeface="Avenir Heavy"/>
                <a:cs typeface="Avenir Heavy"/>
              </a:rPr>
              <a:t>L’éducation </a:t>
            </a:r>
            <a:r>
              <a:rPr lang="fr-FR" sz="2000" dirty="0">
                <a:latin typeface="Avenir Heavy"/>
                <a:cs typeface="Avenir Heavy"/>
              </a:rPr>
              <a:t>non-formelle </a:t>
            </a:r>
            <a:r>
              <a:rPr lang="fr-FR" sz="2000" dirty="0">
                <a:solidFill>
                  <a:srgbClr val="FF6600"/>
                </a:solidFill>
                <a:latin typeface="Avenir Heavy"/>
                <a:cs typeface="Avenir Heavy"/>
              </a:rPr>
              <a:t>en </a:t>
            </a:r>
            <a:r>
              <a:rPr lang="fr-FR" sz="2000" dirty="0" smtClean="0">
                <a:solidFill>
                  <a:srgbClr val="FF6600"/>
                </a:solidFill>
                <a:latin typeface="Avenir Heavy"/>
                <a:cs typeface="Avenir Heavy"/>
              </a:rPr>
              <a:t>Colombie</a:t>
            </a:r>
          </a:p>
          <a:p>
            <a:pPr marL="285750" lvl="0" indent="-285750">
              <a:lnSpc>
                <a:spcPct val="120000"/>
              </a:lnSpc>
              <a:buFont typeface="Wingdings" charset="2"/>
              <a:buChar char="v"/>
            </a:pPr>
            <a:r>
              <a:rPr lang="fr-FR" sz="2000" dirty="0" smtClean="0">
                <a:latin typeface="Avenir Heavy"/>
                <a:cs typeface="Avenir Heavy"/>
              </a:rPr>
              <a:t>La </a:t>
            </a:r>
            <a:r>
              <a:rPr lang="fr-FR" sz="2000" dirty="0">
                <a:latin typeface="Avenir Heavy"/>
                <a:cs typeface="Avenir Heavy"/>
              </a:rPr>
              <a:t>scolarisation d’enfants migrants pauvres qui ne peuvent aller à l’école </a:t>
            </a:r>
            <a:r>
              <a:rPr lang="fr-FR" sz="2000" dirty="0" smtClean="0">
                <a:solidFill>
                  <a:srgbClr val="FF6600"/>
                </a:solidFill>
                <a:latin typeface="Avenir Heavy"/>
                <a:cs typeface="Avenir Heavy"/>
              </a:rPr>
              <a:t>au Vietnam</a:t>
            </a:r>
          </a:p>
          <a:p>
            <a:pPr marL="285750" lvl="0" indent="-285750">
              <a:lnSpc>
                <a:spcPct val="120000"/>
              </a:lnSpc>
              <a:buFont typeface="Wingdings" charset="2"/>
              <a:buChar char="v"/>
            </a:pPr>
            <a:r>
              <a:rPr lang="fr-FR" sz="2000" dirty="0">
                <a:latin typeface="Avenir Heavy"/>
                <a:cs typeface="Avenir Heavy"/>
              </a:rPr>
              <a:t>L’éducation humaine et spirituelle des </a:t>
            </a:r>
            <a:r>
              <a:rPr lang="fr-FR" sz="2000" dirty="0" smtClean="0">
                <a:latin typeface="Avenir Heavy"/>
                <a:cs typeface="Avenir Heavy"/>
              </a:rPr>
              <a:t>enfants </a:t>
            </a:r>
            <a:r>
              <a:rPr lang="fr-FR" sz="2000" dirty="0" smtClean="0">
                <a:solidFill>
                  <a:srgbClr val="FF6600"/>
                </a:solidFill>
                <a:latin typeface="Avenir Heavy"/>
                <a:cs typeface="Avenir Heavy"/>
              </a:rPr>
              <a:t>au Gabon</a:t>
            </a:r>
            <a:endParaRPr lang="fr-FR" sz="2000" dirty="0">
              <a:solidFill>
                <a:srgbClr val="FF6600"/>
              </a:solidFill>
              <a:latin typeface="Avenir Heavy"/>
              <a:cs typeface="Avenir Heavy"/>
            </a:endParaRPr>
          </a:p>
        </p:txBody>
      </p:sp>
    </p:spTree>
    <p:extLst>
      <p:ext uri="{BB962C8B-B14F-4D97-AF65-F5344CB8AC3E}">
        <p14:creationId xmlns:p14="http://schemas.microsoft.com/office/powerpoint/2010/main" val="362399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3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3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GA2016_merciWe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5532" y="1963914"/>
            <a:ext cx="4100068" cy="353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41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  3" descr="SC_Palest-IMG4303Web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lvl="0" algn="ctr">
              <a:lnSpc>
                <a:spcPct val="120000"/>
              </a:lnSpc>
            </a:pPr>
            <a:r>
              <a:rPr lang="fr-FR" sz="2200" dirty="0">
                <a:latin typeface="Adventuring"/>
                <a:cs typeface="Adventuring"/>
              </a:rPr>
              <a:t>Le Cirque </a:t>
            </a:r>
          </a:p>
          <a:p>
            <a:pPr lvl="0" algn="ctr">
              <a:lnSpc>
                <a:spcPct val="120000"/>
              </a:lnSpc>
            </a:pPr>
            <a:r>
              <a:rPr lang="fr-FR" sz="2200" dirty="0">
                <a:latin typeface="Adventuring"/>
                <a:cs typeface="Adventuring"/>
              </a:rPr>
              <a:t>comme </a:t>
            </a:r>
            <a:r>
              <a:rPr lang="fr-FR" sz="2200" dirty="0" smtClean="0">
                <a:latin typeface="Adventuring"/>
                <a:cs typeface="Adventuring"/>
              </a:rPr>
              <a:t>outil de </a:t>
            </a:r>
            <a:r>
              <a:rPr lang="fr-FR" sz="2200" dirty="0">
                <a:latin typeface="Adventuring"/>
                <a:cs typeface="Adventuring"/>
              </a:rPr>
              <a:t>changement social </a:t>
            </a:r>
          </a:p>
        </p:txBody>
      </p:sp>
    </p:spTree>
    <p:extLst>
      <p:ext uri="{BB962C8B-B14F-4D97-AF65-F5344CB8AC3E}">
        <p14:creationId xmlns:p14="http://schemas.microsoft.com/office/powerpoint/2010/main" val="2212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0"/>
            <a:ext cx="6858000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9600" y="5236632"/>
            <a:ext cx="1778000" cy="118533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59294" y="3285512"/>
            <a:ext cx="3127009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200" dirty="0" smtClean="0">
                <a:solidFill>
                  <a:srgbClr val="1C4371"/>
                </a:solidFill>
                <a:latin typeface="Adventuring"/>
                <a:cs typeface="Adventuring"/>
              </a:rPr>
              <a:t>Côte </a:t>
            </a:r>
            <a:r>
              <a:rPr lang="fr-FR" sz="3200" dirty="0">
                <a:solidFill>
                  <a:srgbClr val="1C4371"/>
                </a:solidFill>
                <a:latin typeface="Adventuring"/>
                <a:cs typeface="Adventuring"/>
              </a:rPr>
              <a:t>d’Ivoire</a:t>
            </a:r>
          </a:p>
        </p:txBody>
      </p:sp>
      <p:sp>
        <p:nvSpPr>
          <p:cNvPr id="5" name="Parchemin horizontal 4"/>
          <p:cNvSpPr/>
          <p:nvPr/>
        </p:nvSpPr>
        <p:spPr>
          <a:xfrm>
            <a:off x="165100" y="5304364"/>
            <a:ext cx="2703694" cy="1185333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dirty="0">
                <a:solidFill>
                  <a:srgbClr val="163457"/>
                </a:solidFill>
              </a:rPr>
              <a:t>Habitants </a:t>
            </a:r>
            <a:r>
              <a:rPr lang="fr-FR" dirty="0" smtClean="0">
                <a:solidFill>
                  <a:srgbClr val="163457"/>
                </a:solidFill>
              </a:rPr>
              <a:t>: 25,23 M </a:t>
            </a:r>
          </a:p>
          <a:p>
            <a:r>
              <a:rPr lang="fr-FR" dirty="0" smtClean="0">
                <a:solidFill>
                  <a:srgbClr val="163457"/>
                </a:solidFill>
              </a:rPr>
              <a:t>Superficie : 322 500 km</a:t>
            </a:r>
            <a:r>
              <a:rPr lang="fr-FR" baseline="30000" dirty="0" smtClean="0">
                <a:solidFill>
                  <a:srgbClr val="163457"/>
                </a:solidFill>
              </a:rPr>
              <a:t>2</a:t>
            </a:r>
          </a:p>
          <a:p>
            <a:r>
              <a:rPr lang="fr-FR" dirty="0" smtClean="0">
                <a:solidFill>
                  <a:srgbClr val="163457"/>
                </a:solidFill>
              </a:rPr>
              <a:t>IDN : 0,452  </a:t>
            </a:r>
            <a:r>
              <a:rPr lang="fr-FR" sz="1400" dirty="0" smtClean="0">
                <a:solidFill>
                  <a:srgbClr val="163457"/>
                </a:solidFill>
              </a:rPr>
              <a:t>(France : 0,884)</a:t>
            </a:r>
            <a:endParaRPr lang="fr-FR" dirty="0" smtClean="0">
              <a:solidFill>
                <a:srgbClr val="163457"/>
              </a:solidFill>
            </a:endParaRPr>
          </a:p>
          <a:p>
            <a:pPr algn="ctr"/>
            <a:endParaRPr lang="fr-FR" dirty="0">
              <a:solidFill>
                <a:srgbClr val="1634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82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1"/>
          </p:nvPr>
        </p:nvSpPr>
        <p:spPr/>
        <p:txBody>
          <a:bodyPr anchor="b">
            <a:normAutofit fontScale="70000" lnSpcReduction="20000"/>
          </a:bodyPr>
          <a:lstStyle/>
          <a:p>
            <a:pPr marL="0" indent="0" algn="r">
              <a:lnSpc>
                <a:spcPct val="120000"/>
              </a:lnSpc>
              <a:buNone/>
            </a:pPr>
            <a:r>
              <a:rPr lang="fr-FR" dirty="0">
                <a:latin typeface="Adventuring"/>
                <a:cs typeface="Adventuring"/>
              </a:rPr>
              <a:t>L’aide psychosociale aux enfants vulnérables en</a:t>
            </a:r>
          </a:p>
          <a:p>
            <a:pPr marL="0" indent="0" algn="r">
              <a:buNone/>
            </a:pPr>
            <a:r>
              <a:rPr lang="fr-FR" dirty="0">
                <a:latin typeface="Adventuring"/>
                <a:cs typeface="Adventuring"/>
              </a:rPr>
              <a:t>Côte </a:t>
            </a:r>
            <a:r>
              <a:rPr lang="fr-FR" dirty="0" smtClean="0">
                <a:latin typeface="Adventuring"/>
                <a:cs typeface="Adventuring"/>
              </a:rPr>
              <a:t>d’Ivoire</a:t>
            </a:r>
            <a:endParaRPr lang="fr-FR" dirty="0">
              <a:latin typeface="Adventuring"/>
              <a:cs typeface="Adventuring"/>
            </a:endParaRPr>
          </a:p>
        </p:txBody>
      </p:sp>
      <p:pic>
        <p:nvPicPr>
          <p:cNvPr id="12" name="Espace réservé pour une image  11" descr="Memory box 5.pn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1431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0000" lnSpcReduction="20000"/>
          </a:bodyPr>
          <a:lstStyle/>
          <a:p>
            <a:pPr algn="r">
              <a:lnSpc>
                <a:spcPct val="120000"/>
              </a:lnSpc>
            </a:pPr>
            <a:r>
              <a:rPr lang="fr-FR" dirty="0">
                <a:latin typeface="Adventuring"/>
                <a:cs typeface="Adventuring"/>
              </a:rPr>
              <a:t>L’aide psychosociale aux enfants vulnérables en</a:t>
            </a:r>
          </a:p>
          <a:p>
            <a:pPr algn="r"/>
            <a:r>
              <a:rPr lang="fr-FR" dirty="0">
                <a:latin typeface="Adventuring"/>
                <a:cs typeface="Adventuring"/>
              </a:rPr>
              <a:t>Côte </a:t>
            </a:r>
            <a:r>
              <a:rPr lang="fr-FR" dirty="0" smtClean="0">
                <a:latin typeface="Adventuring"/>
                <a:cs typeface="Adventuring"/>
              </a:rPr>
              <a:t>d’Ivoire</a:t>
            </a:r>
            <a:endParaRPr lang="fr-FR" dirty="0">
              <a:latin typeface="Adventuring"/>
              <a:cs typeface="Adventuring"/>
            </a:endParaRPr>
          </a:p>
        </p:txBody>
      </p:sp>
      <p:pic>
        <p:nvPicPr>
          <p:cNvPr id="10" name="Espace réservé pour une image  9" descr="DSCN0798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9733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0000" lnSpcReduction="20000"/>
          </a:bodyPr>
          <a:lstStyle/>
          <a:p>
            <a:pPr algn="r">
              <a:lnSpc>
                <a:spcPct val="120000"/>
              </a:lnSpc>
            </a:pPr>
            <a:r>
              <a:rPr lang="fr-FR" dirty="0">
                <a:latin typeface="Adventuring"/>
                <a:cs typeface="Adventuring"/>
              </a:rPr>
              <a:t>L’aide psychosociale aux enfants vulnérables en</a:t>
            </a:r>
          </a:p>
          <a:p>
            <a:pPr algn="r"/>
            <a:r>
              <a:rPr lang="fr-FR" dirty="0">
                <a:latin typeface="Adventuring"/>
                <a:cs typeface="Adventuring"/>
              </a:rPr>
              <a:t>Côte </a:t>
            </a:r>
            <a:r>
              <a:rPr lang="fr-FR" dirty="0" smtClean="0">
                <a:latin typeface="Adventuring"/>
                <a:cs typeface="Adventuring"/>
              </a:rPr>
              <a:t>d’Ivoire</a:t>
            </a:r>
            <a:endParaRPr lang="fr-FR" dirty="0">
              <a:latin typeface="Adventuring"/>
              <a:cs typeface="Adventuring"/>
            </a:endParaRPr>
          </a:p>
        </p:txBody>
      </p:sp>
      <p:pic>
        <p:nvPicPr>
          <p:cNvPr id="4" name="Espace réservé pour une image  3" descr="DSCN0897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539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49400" y="7442200"/>
            <a:ext cx="80760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fr-FR" dirty="0" smtClean="0"/>
              <a:t>La </a:t>
            </a:r>
            <a:r>
              <a:rPr lang="fr-FR" dirty="0"/>
              <a:t>scolarisation d’enfants migrants pauvres qui ne peuvent aller à l’école [Dorothée)</a:t>
            </a:r>
          </a:p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0"/>
            <a:ext cx="8382000" cy="6858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9600" y="5233937"/>
            <a:ext cx="1778000" cy="11880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40041" y="3285512"/>
            <a:ext cx="216551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200" dirty="0" smtClean="0">
                <a:latin typeface="Adventuring"/>
                <a:cs typeface="Adventuring"/>
              </a:rPr>
              <a:t>Vietnam</a:t>
            </a:r>
            <a:endParaRPr lang="fr-FR" sz="3200" dirty="0">
              <a:latin typeface="Adventuring"/>
              <a:cs typeface="Adventuring"/>
            </a:endParaRPr>
          </a:p>
        </p:txBody>
      </p:sp>
      <p:sp>
        <p:nvSpPr>
          <p:cNvPr id="7" name="Rectangle 6"/>
          <p:cNvSpPr/>
          <p:nvPr/>
        </p:nvSpPr>
        <p:spPr>
          <a:xfrm rot="19428720">
            <a:off x="-641856" y="395199"/>
            <a:ext cx="3236857" cy="705555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Adventuring"/>
                <a:cs typeface="Adventuring"/>
              </a:rPr>
              <a:t>PROJETS SOLEIL</a:t>
            </a:r>
            <a:endParaRPr lang="fr-FR" dirty="0">
              <a:latin typeface="Adventuring"/>
              <a:cs typeface="Adventuring"/>
            </a:endParaRPr>
          </a:p>
        </p:txBody>
      </p:sp>
      <p:sp>
        <p:nvSpPr>
          <p:cNvPr id="9" name="Parchemin horizontal 8"/>
          <p:cNvSpPr/>
          <p:nvPr/>
        </p:nvSpPr>
        <p:spPr>
          <a:xfrm>
            <a:off x="165100" y="5304364"/>
            <a:ext cx="2703694" cy="1185333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dirty="0">
                <a:solidFill>
                  <a:srgbClr val="163457"/>
                </a:solidFill>
              </a:rPr>
              <a:t>Habitants </a:t>
            </a:r>
            <a:r>
              <a:rPr lang="fr-FR" dirty="0" smtClean="0">
                <a:solidFill>
                  <a:srgbClr val="163457"/>
                </a:solidFill>
              </a:rPr>
              <a:t>: 94,35 M </a:t>
            </a:r>
          </a:p>
          <a:p>
            <a:r>
              <a:rPr lang="fr-FR" dirty="0" smtClean="0">
                <a:solidFill>
                  <a:srgbClr val="163457"/>
                </a:solidFill>
              </a:rPr>
              <a:t>Superficie : 331 200 km</a:t>
            </a:r>
            <a:r>
              <a:rPr lang="fr-FR" baseline="30000" dirty="0" smtClean="0">
                <a:solidFill>
                  <a:srgbClr val="163457"/>
                </a:solidFill>
              </a:rPr>
              <a:t>2</a:t>
            </a:r>
          </a:p>
          <a:p>
            <a:r>
              <a:rPr lang="fr-FR" dirty="0" smtClean="0">
                <a:solidFill>
                  <a:srgbClr val="163457"/>
                </a:solidFill>
              </a:rPr>
              <a:t>IDN : 0,617  </a:t>
            </a:r>
            <a:r>
              <a:rPr lang="fr-FR" sz="1400" dirty="0" smtClean="0">
                <a:solidFill>
                  <a:srgbClr val="163457"/>
                </a:solidFill>
              </a:rPr>
              <a:t>(France : 0,884)</a:t>
            </a:r>
            <a:endParaRPr lang="fr-FR" dirty="0" smtClean="0">
              <a:solidFill>
                <a:srgbClr val="163457"/>
              </a:solidFill>
            </a:endParaRPr>
          </a:p>
          <a:p>
            <a:pPr algn="ctr"/>
            <a:endParaRPr lang="fr-FR" dirty="0">
              <a:solidFill>
                <a:srgbClr val="1634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31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lvl="0" algn="r"/>
            <a:r>
              <a:rPr lang="fr-FR" sz="2000" dirty="0">
                <a:latin typeface="Adventuring"/>
                <a:cs typeface="Adventuring"/>
              </a:rPr>
              <a:t>La scolarisation d’enfants migrants pauvres qui ne peuvent aller à </a:t>
            </a:r>
            <a:r>
              <a:rPr lang="fr-FR" sz="2000" dirty="0" smtClean="0">
                <a:latin typeface="Adventuring"/>
                <a:cs typeface="Adventuring"/>
              </a:rPr>
              <a:t>l’école</a:t>
            </a:r>
            <a:endParaRPr lang="fr-FR" sz="2000" dirty="0">
              <a:latin typeface="Adventuring"/>
              <a:cs typeface="Adventuring"/>
            </a:endParaRPr>
          </a:p>
        </p:txBody>
      </p:sp>
      <p:pic>
        <p:nvPicPr>
          <p:cNvPr id="6" name="Espace réservé pour une image  5" descr="OPM - Vietnam 3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553" b="-27553"/>
          <a:stretch>
            <a:fillRect/>
          </a:stretch>
        </p:blipFill>
        <p:spPr>
          <a:xfrm>
            <a:off x="2921000" y="1651000"/>
            <a:ext cx="6045200" cy="5207000"/>
          </a:xfrm>
        </p:spPr>
      </p:pic>
    </p:spTree>
    <p:extLst>
      <p:ext uri="{BB962C8B-B14F-4D97-AF65-F5344CB8AC3E}">
        <p14:creationId xmlns:p14="http://schemas.microsoft.com/office/powerpoint/2010/main" val="38441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 Noir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Noir .thmx</Template>
  <TotalTime>208</TotalTime>
  <Words>278</Words>
  <Application>Microsoft Macintosh PowerPoint</Application>
  <PresentationFormat>Présentation à l'écran (4:3)</PresentationFormat>
  <Paragraphs>57</Paragraphs>
  <Slides>21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 Noir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SGEC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Pierre Robitaille</dc:creator>
  <cp:lastModifiedBy>Pierre Robitaille</cp:lastModifiedBy>
  <cp:revision>47</cp:revision>
  <dcterms:created xsi:type="dcterms:W3CDTF">2015-09-15T19:13:58Z</dcterms:created>
  <dcterms:modified xsi:type="dcterms:W3CDTF">2015-10-14T14:40:40Z</dcterms:modified>
</cp:coreProperties>
</file>